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Franklin Gothic"/>
      <p:bold r:id="rId16"/>
    </p:embeddedFont>
    <p:embeddedFont>
      <p:font typeface="Bebas Neue"/>
      <p:regular r:id="rId17"/>
    </p:embeddedFont>
    <p:embeddedFont>
      <p:font typeface="Roboto Condensed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RobotoCondensed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font" Target="fonts/FranklinGothic-bold.fntdata"/><Relationship Id="rId19" Type="http://schemas.openxmlformats.org/officeDocument/2006/relationships/font" Target="fonts/RobotoCondensed-bold.fntdata"/><Relationship Id="rId18" Type="http://schemas.openxmlformats.org/officeDocument/2006/relationships/font" Target="fonts/Roboto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e4628a639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e4628a63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b71453b4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b71453b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ae6132bb8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4ae6132bb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4628a63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4628a6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e4628a639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e4628a63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e4628a639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e4628a63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b7b8630b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b7b8630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b7b8630b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b7b8630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b7b8630b1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b7b8630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b71453b4e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b71453b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721213" y="5276020"/>
            <a:ext cx="4112779" cy="239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728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721214" y="5828916"/>
            <a:ext cx="5283748" cy="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sz="109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721214" y="5739387"/>
            <a:ext cx="5361631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 flipH="1" rot="10800000">
            <a:off x="1" y="3086"/>
            <a:ext cx="646784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2" y="10"/>
            <a:ext cx="6281423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9" name="Google Shape;69;p12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OBJECT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5" name="Google Shape;75;p13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83" name="Google Shape;83;p1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47184" y="2634922"/>
            <a:ext cx="10697633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92751"/>
            <a:ext cx="3678716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idx="2" type="body"/>
          </p:nvPr>
        </p:nvSpPr>
        <p:spPr>
          <a:xfrm>
            <a:off x="747184" y="1632286"/>
            <a:ext cx="10697633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6">
  <p:cSld name="Título y objetos 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fmla="val 4531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108" name="Google Shape;108;p18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4016505" y="4260740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2026"/>
            <a:ext cx="12195607" cy="6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504470" y="4353155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907441" y="4214532"/>
            <a:ext cx="593224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eño personalizado">
  <p:cSld name="8_Diseño personalizado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431" cy="685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>
            <a:off x="293939" y="1601757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558472" y="182828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3"/>
          <p:cNvSpPr/>
          <p:nvPr/>
        </p:nvSpPr>
        <p:spPr>
          <a:xfrm>
            <a:off x="3900641" y="3874990"/>
            <a:ext cx="7653405" cy="2568339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7"/>
            <a:ext cx="12195179" cy="6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458260" y="3798662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718288" y="3997032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" y="0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4386194" y="4778652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646223" y="4977021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474901" y="433331"/>
            <a:ext cx="10302421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8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-3851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10272195" y="6186691"/>
            <a:ext cx="955797" cy="309977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11294124" y="6212763"/>
            <a:ext cx="229515" cy="284948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11555126" y="6135384"/>
            <a:ext cx="258961" cy="362375"/>
            <a:chOff x="19053919" y="10117702"/>
            <a:chExt cx="427015" cy="597582"/>
          </a:xfrm>
        </p:grpSpPr>
        <p:sp>
          <p:nvSpPr>
            <p:cNvPr id="28" name="Google Shape;28;p5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41023" y="6186691"/>
            <a:ext cx="955797" cy="309977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462952" y="6212763"/>
            <a:ext cx="229515" cy="284948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6"/>
          <p:cNvGrpSpPr/>
          <p:nvPr/>
        </p:nvGrpSpPr>
        <p:grpSpPr>
          <a:xfrm>
            <a:off x="1723954" y="6135384"/>
            <a:ext cx="258961" cy="362375"/>
            <a:chOff x="2842727" y="10117702"/>
            <a:chExt cx="427015" cy="597582"/>
          </a:xfrm>
        </p:grpSpPr>
        <p:sp>
          <p:nvSpPr>
            <p:cNvPr id="34" name="Google Shape;34;p6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7"/>
                <a:buFont typeface="Arial"/>
                <a:buNone/>
              </a:pPr>
              <a:r>
                <a:t/>
              </a:r>
              <a:endParaRPr b="0" i="0" sz="6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6"/>
          <p:cNvSpPr/>
          <p:nvPr/>
        </p:nvSpPr>
        <p:spPr>
          <a:xfrm>
            <a:off x="10819315" y="397869"/>
            <a:ext cx="1360528" cy="643058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41023" y="458109"/>
            <a:ext cx="10183655" cy="447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 b="1" sz="2183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2"/>
            <a:ext cx="12192431" cy="685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2"/>
            <a:ext cx="1218792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2676388" y="2551053"/>
            <a:ext cx="5999201" cy="1386232"/>
          </a:xfrm>
          <a:prstGeom prst="rect">
            <a:avLst/>
          </a:prstGeom>
          <a:solidFill>
            <a:schemeClr val="dk1">
              <a:alpha val="5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7"/>
              <a:buFont typeface="Arial"/>
              <a:buNone/>
            </a:pPr>
            <a:r>
              <a:t/>
            </a:r>
            <a:endParaRPr b="0" i="0" sz="63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2936416" y="2749423"/>
            <a:ext cx="5470133" cy="93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74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828848" y="2987430"/>
            <a:ext cx="6526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9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48" name="Google Shape;48;p9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49" name="Google Shape;49;p9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0" name="Google Shape;50;p9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0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53" name="Google Shape;53;p10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54" name="Google Shape;54;p10"/>
            <p:cNvPicPr preferRelativeResize="0"/>
            <p:nvPr/>
          </p:nvPicPr>
          <p:blipFill rotWithShape="1">
            <a:blip r:embed="rId2">
              <a:alphaModFix/>
            </a:blip>
            <a:srcRect b="0" l="0" r="16350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5" name="Google Shape;55;p10"/>
          <p:cNvSpPr txBox="1"/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351600" y="212725"/>
            <a:ext cx="90024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ampusvirtual.duoc.cl/ultra/courses/_629933_1/outline/roster/edit/_19943106_1" TargetMode="External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5535350" y="3109855"/>
            <a:ext cx="41127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sz="3600"/>
              <a:t>Ingeniería de Software</a:t>
            </a:r>
            <a:br>
              <a:rPr lang="es-ES" sz="3600"/>
            </a:br>
            <a:r>
              <a:rPr lang="es-ES" sz="3600"/>
              <a:t>Evaluación Transversal</a:t>
            </a:r>
            <a:endParaRPr sz="3600"/>
          </a:p>
        </p:txBody>
      </p:sp>
      <p:sp>
        <p:nvSpPr>
          <p:cNvPr id="138" name="Google Shape;138;p25"/>
          <p:cNvSpPr/>
          <p:nvPr>
            <p:ph idx="1" type="subTitle"/>
          </p:nvPr>
        </p:nvSpPr>
        <p:spPr>
          <a:xfrm>
            <a:off x="4949899" y="5090590"/>
            <a:ext cx="5283600" cy="55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0" lIns="91425" spcFirstLastPara="1" rIns="182875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RQY1102</a:t>
            </a:r>
            <a:endParaRPr sz="3600"/>
          </a:p>
        </p:txBody>
      </p:sp>
      <p:sp>
        <p:nvSpPr>
          <p:cNvPr id="139" name="Google Shape;139;p25"/>
          <p:cNvSpPr txBox="1"/>
          <p:nvPr>
            <p:ph idx="4294967295" type="body"/>
          </p:nvPr>
        </p:nvSpPr>
        <p:spPr>
          <a:xfrm>
            <a:off x="641350" y="2698775"/>
            <a:ext cx="6507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5080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Sección: 003D</a:t>
            </a:r>
            <a:b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Docente:</a:t>
            </a:r>
            <a:r>
              <a:rPr b="1" lang="es-ES" sz="23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Mabel Alejandra Herrera Pino</a:t>
            </a:r>
            <a:b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Grupo : A</a:t>
            </a:r>
            <a:b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  <a:b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Tomas Bustos Machuca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Matias Astudillo Mendoza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Benjamin Figueroa Poblete</a:t>
            </a:r>
            <a:endParaRPr b="1" sz="2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b="1" lang="es-E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Germán Bonhomme Ovalle</a:t>
            </a:r>
            <a:endParaRPr b="1" sz="2300">
              <a:solidFill>
                <a:srgbClr val="FFFFFF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 amt="10000"/>
          </a:blip>
          <a:srcRect b="-272300" l="-6610" r="6610" t="272300"/>
          <a:stretch/>
        </p:blipFill>
        <p:spPr>
          <a:xfrm>
            <a:off x="10233500" y="4817450"/>
            <a:ext cx="1701475" cy="10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</a:rPr>
              <a:t>Correcciones</a:t>
            </a:r>
            <a:r>
              <a:rPr lang="es-ES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50" y="1644425"/>
            <a:ext cx="5172900" cy="3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953613" y="0"/>
            <a:ext cx="223837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625" y="1623562"/>
            <a:ext cx="5210175" cy="39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6">
            <a:alphaModFix amt="2000"/>
          </a:blip>
          <a:stretch>
            <a:fillRect/>
          </a:stretch>
        </p:blipFill>
        <p:spPr>
          <a:xfrm>
            <a:off x="4541025" y="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1463426" y="398856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</a:rPr>
              <a:t>Herramientas de versionamiento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850" y="1889546"/>
            <a:ext cx="3078900" cy="3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987925" y="1547475"/>
            <a:ext cx="4905000" cy="4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/>
              <a:t>Control de </a:t>
            </a:r>
            <a:r>
              <a:rPr lang="es-ES" sz="2200"/>
              <a:t>versión</a:t>
            </a:r>
            <a:r>
              <a:rPr lang="es-ES" sz="2200"/>
              <a:t> </a:t>
            </a:r>
            <a:r>
              <a:rPr lang="es-ES" sz="2200"/>
              <a:t>semántico: Organiza cambios, actualizaciones y garantiza compatibilidad de versiones de manera clara y sistemática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-ES" sz="2200"/>
              <a:t>Trabajo colaborativo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-ES" sz="2200"/>
              <a:t>Historial y respaldo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-ES" sz="2200"/>
              <a:t>Flexible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s-ES" sz="2200"/>
              <a:t>Funcionamiento en fases de testing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1325401" y="545975"/>
            <a:ext cx="2741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Entorno de negocio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1495200" y="493125"/>
            <a:ext cx="2352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lang="es-ES" sz="3200"/>
              <a:t>Contexto</a:t>
            </a:r>
            <a:endParaRPr b="1" i="0" sz="3200" u="none" cap="none" strike="noStrike">
              <a:solidFill>
                <a:srgbClr val="000000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892650" y="2119050"/>
            <a:ext cx="104067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s-ES" sz="2200">
                <a:solidFill>
                  <a:schemeClr val="dk1"/>
                </a:solidFill>
              </a:rPr>
              <a:t>Sistema de aduanas Chile, con salida vehicular e implementado con una arquitectura basada en Microservicios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s-ES" sz="2200">
                <a:solidFill>
                  <a:schemeClr val="dk1"/>
                </a:solidFill>
              </a:rPr>
              <a:t>Requiere optimizar tiempos de </a:t>
            </a:r>
            <a:r>
              <a:rPr lang="es-ES" sz="2200">
                <a:solidFill>
                  <a:schemeClr val="dk1"/>
                </a:solidFill>
              </a:rPr>
              <a:t>atención</a:t>
            </a:r>
            <a:r>
              <a:rPr lang="es-ES" sz="2200">
                <a:solidFill>
                  <a:schemeClr val="dk1"/>
                </a:solidFill>
              </a:rPr>
              <a:t>, eficiencia y experiencia intuitiva para los usuarios que realizan </a:t>
            </a:r>
            <a:r>
              <a:rPr lang="es-ES" sz="2200">
                <a:solidFill>
                  <a:schemeClr val="dk1"/>
                </a:solidFill>
              </a:rPr>
              <a:t>trámites</a:t>
            </a:r>
            <a:r>
              <a:rPr lang="es-ES" sz="2200">
                <a:solidFill>
                  <a:schemeClr val="dk1"/>
                </a:solidFill>
              </a:rPr>
              <a:t> en línea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83">
                <a:solidFill>
                  <a:schemeClr val="dk1"/>
                </a:solidFill>
              </a:rPr>
              <a:t>Metodologías usadas</a:t>
            </a:r>
            <a:endParaRPr sz="3283">
              <a:solidFill>
                <a:schemeClr val="dk1"/>
              </a:solidFill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1769075" y="2044775"/>
            <a:ext cx="90981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klin Gothic"/>
              <a:buChar char="-"/>
            </a:pP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Metodología tradicional: Se requieren requisitos estables y </a:t>
            </a: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documentación</a:t>
            </a: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detallada.</a:t>
            </a:r>
            <a:endParaRPr sz="24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nklin Gothic"/>
              <a:buChar char="-"/>
            </a:pP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Arquitectura basada en Microservicios (</a:t>
            </a: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Patrón</a:t>
            </a: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MVC): Ofrece flexibilid</a:t>
            </a:r>
            <a:r>
              <a:rPr lang="es-ES" sz="2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 y escalabilidad suficiente para funcionar incluso cuando un servicio no esté disponible por errores o mantenimiento.</a:t>
            </a:r>
            <a:endParaRPr sz="24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83">
                <a:solidFill>
                  <a:schemeClr val="dk1"/>
                </a:solidFill>
              </a:rPr>
              <a:t>Roles</a:t>
            </a:r>
            <a:endParaRPr sz="4383">
              <a:solidFill>
                <a:schemeClr val="dk1"/>
              </a:solidFill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1435925" y="2044775"/>
            <a:ext cx="8546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600"/>
              <a:buChar char="-"/>
            </a:pPr>
            <a:r>
              <a:rPr lang="es-ES" sz="2400"/>
              <a:t>Ciudadano: Interactúa con el sistema solicitando tramitar entradas/salidas del país</a:t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ES" sz="2400"/>
              <a:t>Agente aduanero: Se encarga de revisar documentos, realizar inspecciones físicas y permitir la entrada y salida de mercancías</a:t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ES" sz="2400"/>
              <a:t>Jefe de aduanas: Coordina el equipo de aduanas, supervisa el cumplimiento de protocolos y tiempos de atención</a:t>
            </a:r>
            <a:endParaRPr sz="36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dk1"/>
                </a:solidFill>
              </a:rPr>
              <a:t>Modelo 4+1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65" name="Google Shape;165;p29" title="4+1 soprole o algo as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0" y="-556200"/>
            <a:ext cx="9485875" cy="9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 title="ezgif-1c79d1a9ec544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925" y="878024"/>
            <a:ext cx="9070150" cy="51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 title="ezgif-1abc42d2a8bccc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924" y="933150"/>
            <a:ext cx="8874144" cy="4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 title="ezgif-10b7fdd71e3a2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175" y="859599"/>
            <a:ext cx="9135644" cy="51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474901" y="433331"/>
            <a:ext cx="10302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abla&#10;&#10;El contenido generado por IA puede ser incorrecto."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75" y="1431537"/>
            <a:ext cx="10698300" cy="39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